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70" r:id="rId5"/>
    <p:sldId id="259" r:id="rId6"/>
    <p:sldId id="267" r:id="rId7"/>
    <p:sldId id="261" r:id="rId8"/>
    <p:sldId id="268" r:id="rId9"/>
    <p:sldId id="263" r:id="rId10"/>
    <p:sldId id="269" r:id="rId11"/>
    <p:sldId id="264" r:id="rId12"/>
    <p:sldId id="262" r:id="rId13"/>
    <p:sldId id="265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7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17" autoAdjust="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erif" pitchFamily="16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erif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erif" pitchFamily="16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erif" pitchFamily="16" charset="0"/>
              </a:defRPr>
            </a:lvl1pPr>
          </a:lstStyle>
          <a:p>
            <a:fld id="{1E5BD67B-0F96-4BDD-8F12-45DC5D9BD2A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E5BD67B-0F96-4BDD-8F12-45DC5D9BD2A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3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E5BD67B-0F96-4BDD-8F12-45DC5D9BD2A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5121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6785632" cy="7413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6" y="866633"/>
            <a:ext cx="1006952" cy="12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3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DA9DF5-8D50-4ED3-8D5B-977442BCD6B7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876DF1-B4B0-486E-B8DA-25BAC5141B59}" type="datetime1">
              <a:rPr lang="fr-FR" smtClean="0"/>
              <a:pPr/>
              <a:t>19/06/2018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97713" y="61913"/>
            <a:ext cx="1897062" cy="5959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7242" y="136054"/>
            <a:ext cx="4992945" cy="612896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01352-7865-4A6B-B923-47B3ABDA9140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F51D9F-4E53-4255-A9C8-7FF4283598BC}" type="datetime1">
              <a:rPr lang="fr-FR" smtClean="0"/>
              <a:pPr/>
              <a:t>19/06/2018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5059"/>
            <a:ext cx="8527231" cy="49664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4389203-CFEF-4A56-8B64-38AE1F569A19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7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2DDE245-36DA-4922-8D19-0C8B10F1FF32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3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368" y="188640"/>
            <a:ext cx="6569956" cy="93621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346398"/>
            <a:ext cx="4104456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346397"/>
            <a:ext cx="4350767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 noChangeArrowheads="1"/>
          </p:cNvSpPr>
          <p:nvPr>
            <p:ph type="dt" idx="10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0DD434B-7040-48DE-ACC2-2378407995DF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88640"/>
            <a:ext cx="6375276" cy="93621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4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94238"/>
            <a:ext cx="4040188" cy="3671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544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94238"/>
            <a:ext cx="4041775" cy="3671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 noChangeArrowheads="1"/>
          </p:cNvSpPr>
          <p:nvPr>
            <p:ph type="dt" idx="10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FEC3104-2A83-4DF7-826D-9DE16BEF6811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F7EEFB-E01E-472E-88C2-5C4E2EA609A6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3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659930D3-FE2D-496A-B278-AA76E7EC9928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46981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702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039068"/>
            <a:ext cx="3008313" cy="3936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FD649-0F75-4698-95FD-66C4C6928015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4948C4-1D59-4D0B-991F-312FE4913B18}" type="datetime1">
              <a:rPr lang="fr-FR" smtClean="0"/>
              <a:pPr/>
              <a:t>19/06/2018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0284" y="49478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50284" y="81200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50284" y="5514590"/>
            <a:ext cx="5486400" cy="657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BC1B91-2F68-43FB-BA2B-13D92D3CAAEC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011122-3F35-4789-B079-022C4D6B8E4C}" type="datetime1">
              <a:rPr lang="fr-FR" smtClean="0"/>
              <a:pPr/>
              <a:t>19/06/2018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2638" y="278210"/>
            <a:ext cx="6875686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</a:t>
            </a:r>
            <a:r>
              <a:rPr lang="en-GB" dirty="0" err="1" smtClean="0"/>
              <a:t>texte</a:t>
            </a:r>
            <a:r>
              <a:rPr lang="en-GB" dirty="0" smtClean="0"/>
              <a:t>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5" y="1025115"/>
            <a:ext cx="8599239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plan de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Sixième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Septième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Huitième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Neuvième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251520" y="378420"/>
            <a:ext cx="1720032" cy="718741"/>
            <a:chOff x="90" y="278"/>
            <a:chExt cx="974" cy="40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8"/>
              <a:ext cx="964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76" y="550"/>
              <a:ext cx="58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Espace réservé de la date 10"/>
          <p:cNvSpPr>
            <a:spLocks noGrp="1" noChangeArrowheads="1"/>
          </p:cNvSpPr>
          <p:nvPr>
            <p:ph type="dt" idx="2"/>
          </p:nvPr>
        </p:nvSpPr>
        <p:spPr bwMode="auto">
          <a:xfrm>
            <a:off x="329085" y="579792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6635F34-32E0-4019-82C4-3955170F7687}" type="datetime1">
              <a:rPr lang="fr-FR" smtClean="0"/>
              <a:pPr/>
              <a:t>19/06/2018</a:t>
            </a:fld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55866" y="5756676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24911" y="579792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3200">
          <a:solidFill>
            <a:srgbClr val="157CA1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2pPr>
      <a:lvl3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3pPr>
      <a:lvl4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4pPr>
      <a:lvl5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5pPr>
      <a:lvl6pPr marL="4572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6pPr>
      <a:lvl7pPr marL="9144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7pPr>
      <a:lvl8pPr marL="13716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8pPr>
      <a:lvl9pPr marL="18288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9pPr>
    </p:titleStyle>
    <p:bodyStyle>
      <a:lvl1pPr marL="341313" indent="-341313" algn="l" defTabSz="449263" rtl="0" eaLnBrk="1" fontAlgn="base" hangingPunct="1">
        <a:lnSpc>
          <a:spcPct val="12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12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2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hives-ouvertes.fr/tutoriels/modifier-suite-a-une-demande-de-la-moderation/" TargetMode="External"/><Relationship Id="rId2" Type="http://schemas.openxmlformats.org/officeDocument/2006/relationships/hyperlink" Target="https://doc.archives-ouvertes.fr/tutoriels/mon-espace-de-ges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archives-ouvertes.fr/tutoriels/lier-plusieurs-depots/" TargetMode="External"/><Relationship Id="rId5" Type="http://schemas.openxmlformats.org/officeDocument/2006/relationships/hyperlink" Target="https://doc.archives-ouvertes.fr/tutoriels/comment-partager-la-propriete/" TargetMode="External"/><Relationship Id="rId4" Type="http://schemas.openxmlformats.org/officeDocument/2006/relationships/hyperlink" Target="https://doc.archives-ouvertes.fr/tutoriels/modifier-un-depot-deja-en-lign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207912"/>
            <a:ext cx="8142111" cy="1603021"/>
          </a:xfrm>
        </p:spPr>
        <p:txBody>
          <a:bodyPr/>
          <a:lstStyle/>
          <a:p>
            <a:r>
              <a:rPr lang="fr-FR" sz="2800" b="1" dirty="0" smtClean="0"/>
              <a:t>Retour </a:t>
            </a:r>
            <a:r>
              <a:rPr lang="fr-FR" sz="2800" b="1" dirty="0"/>
              <a:t>d’expérience</a:t>
            </a:r>
            <a:br>
              <a:rPr lang="fr-FR" sz="2800" b="1" dirty="0"/>
            </a:br>
            <a:r>
              <a:rPr lang="fr-FR" sz="2800" b="1" dirty="0"/>
              <a:t>Laboratoire </a:t>
            </a:r>
            <a:r>
              <a:rPr lang="fr-FR" sz="2800" b="1" dirty="0" smtClean="0"/>
              <a:t>G-SCOP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646485"/>
            <a:ext cx="8850188" cy="2433515"/>
          </a:xfrm>
        </p:spPr>
        <p:txBody>
          <a:bodyPr/>
          <a:lstStyle/>
          <a:p>
            <a:pPr algn="l"/>
            <a:r>
              <a:rPr lang="fr-FR" sz="1600" dirty="0" smtClean="0">
                <a:solidFill>
                  <a:srgbClr val="00B0F0"/>
                </a:solidFill>
              </a:rPr>
              <a:t>Marie </a:t>
            </a:r>
            <a:r>
              <a:rPr lang="fr-FR" sz="1600" dirty="0">
                <a:solidFill>
                  <a:srgbClr val="00B0F0"/>
                </a:solidFill>
              </a:rPr>
              <a:t>Laure </a:t>
            </a:r>
            <a:r>
              <a:rPr lang="fr-FR" sz="1600" dirty="0" smtClean="0">
                <a:solidFill>
                  <a:srgbClr val="00B0F0"/>
                </a:solidFill>
              </a:rPr>
              <a:t>ESPINOUSE  </a:t>
            </a:r>
            <a:r>
              <a:rPr lang="fr-FR" sz="1600" dirty="0"/>
              <a:t>Enseignant </a:t>
            </a:r>
            <a:r>
              <a:rPr lang="fr-FR" sz="1600" dirty="0" smtClean="0"/>
              <a:t>Chercheur, </a:t>
            </a:r>
            <a:r>
              <a:rPr lang="fr-FR" sz="1600" dirty="0"/>
              <a:t>Responsable </a:t>
            </a:r>
            <a:r>
              <a:rPr lang="fr-FR" sz="1600" dirty="0" smtClean="0"/>
              <a:t>Documentation scientifique</a:t>
            </a:r>
          </a:p>
          <a:p>
            <a:pPr algn="l"/>
            <a:r>
              <a:rPr lang="fr-FR" sz="1600" dirty="0" smtClean="0">
                <a:solidFill>
                  <a:srgbClr val="00B0F0"/>
                </a:solidFill>
              </a:rPr>
              <a:t>Marie </a:t>
            </a:r>
            <a:r>
              <a:rPr lang="fr-FR" sz="1600" dirty="0">
                <a:solidFill>
                  <a:srgbClr val="00B0F0"/>
                </a:solidFill>
              </a:rPr>
              <a:t>J</a:t>
            </a:r>
            <a:r>
              <a:rPr lang="fr-FR" sz="1600" dirty="0" smtClean="0">
                <a:solidFill>
                  <a:srgbClr val="00B0F0"/>
                </a:solidFill>
              </a:rPr>
              <a:t>o </a:t>
            </a:r>
            <a:r>
              <a:rPr lang="fr-FR" sz="1600" dirty="0">
                <a:solidFill>
                  <a:srgbClr val="00B0F0"/>
                </a:solidFill>
              </a:rPr>
              <a:t>PERRUET </a:t>
            </a:r>
            <a:r>
              <a:rPr lang="fr-FR" sz="1600" dirty="0" smtClean="0">
                <a:solidFill>
                  <a:srgbClr val="00B0F0"/>
                </a:solidFill>
              </a:rPr>
              <a:t>           </a:t>
            </a:r>
            <a:r>
              <a:rPr lang="fr-FR" sz="1600" dirty="0" smtClean="0"/>
              <a:t>Administrative, assistante documentation scientifique 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4149080"/>
            <a:ext cx="604867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b="1" dirty="0" err="1"/>
              <a:t>CasuHAL</a:t>
            </a:r>
            <a:r>
              <a:rPr lang="fr-FR" sz="2000" dirty="0"/>
              <a:t>  (Communauté des utilisateurs de l’archive ouverte HAL et service connexes) </a:t>
            </a:r>
          </a:p>
          <a:p>
            <a:pPr lvl="1" algn="just"/>
            <a:r>
              <a:rPr lang="fr-FR" sz="2000" dirty="0"/>
              <a:t>Echange d’informations entre </a:t>
            </a:r>
            <a:r>
              <a:rPr lang="fr-FR" sz="2000" dirty="0" smtClean="0"/>
              <a:t>institutions : nous </a:t>
            </a:r>
            <a:r>
              <a:rPr lang="fr-FR" sz="2000" dirty="0"/>
              <a:t>apprécions beaucoup les informations qui circulent, et les aides qu’ils apportent </a:t>
            </a:r>
          </a:p>
          <a:p>
            <a:pPr lvl="1" algn="just"/>
            <a:r>
              <a:rPr lang="fr-FR" sz="2000" dirty="0"/>
              <a:t>Dernièrement les 5 petits tuto simplement PARFAIT !!!</a:t>
            </a:r>
          </a:p>
          <a:p>
            <a:pPr lvl="2"/>
            <a:r>
              <a:rPr lang="fr-FR" dirty="0">
                <a:solidFill>
                  <a:srgbClr val="00B050"/>
                </a:solidFill>
                <a:hlinkClick r:id="rId2"/>
              </a:rPr>
              <a:t>Mon espace de gestion</a:t>
            </a:r>
            <a:endParaRPr lang="fr-FR" dirty="0">
              <a:solidFill>
                <a:srgbClr val="00B050"/>
              </a:solidFill>
            </a:endParaRPr>
          </a:p>
          <a:p>
            <a:pPr lvl="2"/>
            <a:r>
              <a:rPr lang="fr-FR" dirty="0">
                <a:solidFill>
                  <a:srgbClr val="00B050"/>
                </a:solidFill>
                <a:hlinkClick r:id="rId3"/>
              </a:rPr>
              <a:t>Comment modifier mon dépôt suite à une demande de la modération</a:t>
            </a:r>
            <a:endParaRPr lang="fr-FR" dirty="0">
              <a:solidFill>
                <a:srgbClr val="00B050"/>
              </a:solidFill>
            </a:endParaRPr>
          </a:p>
          <a:p>
            <a:pPr lvl="2"/>
            <a:r>
              <a:rPr lang="fr-FR" dirty="0">
                <a:solidFill>
                  <a:srgbClr val="00B050"/>
                </a:solidFill>
                <a:hlinkClick r:id="rId4"/>
              </a:rPr>
              <a:t>Comment modifier un dépôt déjà en ligne</a:t>
            </a:r>
            <a:endParaRPr lang="fr-FR" dirty="0">
              <a:solidFill>
                <a:srgbClr val="00B050"/>
              </a:solidFill>
            </a:endParaRPr>
          </a:p>
          <a:p>
            <a:pPr lvl="2"/>
            <a:r>
              <a:rPr lang="fr-FR" dirty="0">
                <a:solidFill>
                  <a:srgbClr val="00B050"/>
                </a:solidFill>
                <a:hlinkClick r:id="rId5"/>
              </a:rPr>
              <a:t>Comment partager la propriété d’un dépôt</a:t>
            </a:r>
            <a:endParaRPr lang="fr-FR" dirty="0">
              <a:solidFill>
                <a:srgbClr val="00B050"/>
              </a:solidFill>
            </a:endParaRPr>
          </a:p>
          <a:p>
            <a:pPr lvl="2"/>
            <a:r>
              <a:rPr lang="fr-FR" dirty="0">
                <a:solidFill>
                  <a:srgbClr val="00B050"/>
                </a:solidFill>
                <a:hlinkClick r:id="rId6"/>
              </a:rPr>
              <a:t>Comment lier plusieurs dépôts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Interactions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91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Saisie des publications par les auteurs : Motivation</a:t>
            </a:r>
          </a:p>
          <a:p>
            <a:endParaRPr lang="fr-FR" sz="2000" dirty="0" smtClean="0"/>
          </a:p>
          <a:p>
            <a:pPr lvl="1"/>
            <a:r>
              <a:rPr lang="fr-FR" sz="1600" dirty="0" smtClean="0"/>
              <a:t>Sur les conseils de Patricia, mise en place d’une extraction individualisée sur les pages personnelles des permanents et des doctorants </a:t>
            </a:r>
          </a:p>
          <a:p>
            <a:pPr lvl="1"/>
            <a:endParaRPr lang="fr-FR" sz="1600" dirty="0"/>
          </a:p>
          <a:p>
            <a:pPr marL="457200" lvl="1" indent="0">
              <a:buNone/>
            </a:pPr>
            <a:r>
              <a:rPr lang="fr-FR" sz="2000" dirty="0" smtClean="0"/>
              <a:t> 		Les permanents peuvent rapidement vérifier les saisies </a:t>
            </a:r>
          </a:p>
          <a:p>
            <a:pPr marL="0" indent="0">
              <a:buNone/>
            </a:pPr>
            <a:r>
              <a:rPr lang="fr-FR" sz="2000" dirty="0" smtClean="0"/>
              <a:t>			Les doctorants sont toujours très fiers de leur production </a:t>
            </a:r>
          </a:p>
          <a:p>
            <a:endParaRPr lang="fr-FR" sz="2000" dirty="0" smtClean="0"/>
          </a:p>
          <a:p>
            <a:pPr marL="0" indent="0" algn="ctr">
              <a:buNone/>
            </a:pPr>
            <a:r>
              <a:rPr lang="fr-FR" sz="2000" dirty="0" smtClean="0"/>
              <a:t>Motivation assurée  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Principale difficulté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574" y="4983703"/>
            <a:ext cx="774259" cy="64013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 bwMode="auto">
          <a:xfrm>
            <a:off x="650631" y="3332284"/>
            <a:ext cx="1099039" cy="29893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650631" y="3801207"/>
            <a:ext cx="1099039" cy="29893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b="1" dirty="0" smtClean="0"/>
              <a:t>Suivi des indicateurs (nombre de publications) : </a:t>
            </a:r>
          </a:p>
          <a:p>
            <a:pPr lvl="1" algn="just"/>
            <a:r>
              <a:rPr lang="fr-FR" sz="2000" dirty="0" smtClean="0"/>
              <a:t>Réalisé régulièrement par </a:t>
            </a:r>
            <a:r>
              <a:rPr lang="fr-FR" sz="2000" dirty="0" err="1" smtClean="0"/>
              <a:t>Marie-jo</a:t>
            </a:r>
            <a:endParaRPr lang="fr-FR" sz="2000" dirty="0" smtClean="0"/>
          </a:p>
          <a:p>
            <a:pPr lvl="1" algn="just"/>
            <a:r>
              <a:rPr lang="fr-FR" sz="2000" dirty="0" smtClean="0"/>
              <a:t>Relance sur la base de ses indicateurs par Marie-Laure</a:t>
            </a:r>
          </a:p>
          <a:p>
            <a:pPr lvl="1" algn="just"/>
            <a:r>
              <a:rPr lang="fr-FR" sz="2000" dirty="0" smtClean="0"/>
              <a:t>Présentation en conseils, en AG du laboratoire par la direction </a:t>
            </a:r>
          </a:p>
          <a:p>
            <a:pPr marL="457200" lvl="1" indent="0" algn="just">
              <a:buNone/>
            </a:pPr>
            <a:endParaRPr lang="fr-FR" sz="2000" dirty="0" smtClean="0"/>
          </a:p>
          <a:p>
            <a:pPr algn="just"/>
            <a:r>
              <a:rPr lang="fr-FR" sz="2000" b="1" dirty="0"/>
              <a:t>Suivi </a:t>
            </a:r>
            <a:r>
              <a:rPr lang="fr-FR" sz="2000" b="1" dirty="0" smtClean="0"/>
              <a:t>et vérification des saisies : </a:t>
            </a:r>
            <a:endParaRPr lang="fr-FR" sz="2000" b="1" dirty="0"/>
          </a:p>
          <a:p>
            <a:pPr lvl="1" algn="just"/>
            <a:r>
              <a:rPr lang="fr-FR" sz="2000" dirty="0" smtClean="0"/>
              <a:t>2 </a:t>
            </a:r>
            <a:r>
              <a:rPr lang="fr-FR" sz="2000" dirty="0"/>
              <a:t>fois par an </a:t>
            </a:r>
            <a:r>
              <a:rPr lang="fr-FR" sz="2000" b="1" dirty="0" smtClean="0"/>
              <a:t>extractions par équipe </a:t>
            </a:r>
            <a:r>
              <a:rPr lang="fr-FR" sz="2000" dirty="0" smtClean="0"/>
              <a:t>(par </a:t>
            </a:r>
            <a:r>
              <a:rPr lang="fr-FR" sz="2000" dirty="0" err="1" smtClean="0"/>
              <a:t>Marie-jo</a:t>
            </a:r>
            <a:r>
              <a:rPr lang="fr-FR" sz="2000" dirty="0" smtClean="0"/>
              <a:t>) </a:t>
            </a:r>
          </a:p>
          <a:p>
            <a:pPr lvl="1" algn="just"/>
            <a:r>
              <a:rPr lang="fr-FR" sz="2000" dirty="0" smtClean="0"/>
              <a:t>Extraction transmise aux responsables d’équipes (par Marie-Laure)</a:t>
            </a:r>
            <a:r>
              <a:rPr lang="fr-FR" sz="2000" b="1" dirty="0" smtClean="0"/>
              <a:t> </a:t>
            </a:r>
            <a:r>
              <a:rPr lang="fr-FR" sz="2000" dirty="0"/>
              <a:t>pour validation, correction, </a:t>
            </a:r>
            <a:r>
              <a:rPr lang="fr-FR" sz="2000" dirty="0" smtClean="0"/>
              <a:t>complément</a:t>
            </a:r>
            <a:endParaRPr lang="fr-FR" sz="2000" b="1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Le </a:t>
            </a:r>
            <a:r>
              <a:rPr lang="fr-FR" sz="2000" dirty="0"/>
              <a:t>jour venu de </a:t>
            </a:r>
            <a:r>
              <a:rPr lang="fr-FR" sz="2000" dirty="0" smtClean="0"/>
              <a:t>HCERES </a:t>
            </a:r>
            <a:r>
              <a:rPr lang="fr-FR" sz="2000" dirty="0"/>
              <a:t>le travail </a:t>
            </a:r>
            <a:r>
              <a:rPr lang="fr-FR" sz="2000" dirty="0" smtClean="0"/>
              <a:t>est </a:t>
            </a:r>
            <a:r>
              <a:rPr lang="fr-FR" sz="2000" dirty="0"/>
              <a:t>moins lourd </a:t>
            </a:r>
          </a:p>
          <a:p>
            <a:pPr algn="just"/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  Suivi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06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64" y="3164015"/>
            <a:ext cx="295656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Hal </a:t>
            </a:r>
            <a:r>
              <a:rPr lang="fr-FR" dirty="0" smtClean="0"/>
              <a:t>développé </a:t>
            </a:r>
            <a:r>
              <a:rPr lang="fr-FR" dirty="0"/>
              <a:t>par le </a:t>
            </a:r>
            <a:r>
              <a:rPr lang="fr-FR" dirty="0" smtClean="0"/>
              <a:t>CNRS</a:t>
            </a:r>
          </a:p>
          <a:p>
            <a:r>
              <a:rPr lang="fr-FR" dirty="0" smtClean="0"/>
              <a:t>G-SCOP : UMR 5272 </a:t>
            </a:r>
          </a:p>
          <a:p>
            <a:pPr marL="0" indent="0">
              <a:buNone/>
            </a:pPr>
            <a:r>
              <a:rPr lang="fr-FR" sz="2400" dirty="0" smtClean="0"/>
              <a:t>         - Issue de 4 laboratoires :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	</a:t>
            </a: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LEIBNIZ , 3S, GILCO, LAG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impulsion </a:t>
            </a:r>
            <a:r>
              <a:rPr lang="fr-FR" dirty="0"/>
              <a:t>pour </a:t>
            </a:r>
            <a:r>
              <a:rPr lang="fr-FR" dirty="0" smtClean="0"/>
              <a:t>l’archivage scientifique sur </a:t>
            </a:r>
            <a:r>
              <a:rPr lang="fr-FR" dirty="0"/>
              <a:t>Hal </a:t>
            </a:r>
            <a:r>
              <a:rPr lang="fr-FR" dirty="0" smtClean="0"/>
              <a:t>suite à la demande des tutelles en 2010</a:t>
            </a:r>
          </a:p>
          <a:p>
            <a:r>
              <a:rPr lang="fr-FR" dirty="0" smtClean="0"/>
              <a:t>Et dans le cadre/suite à une évaluation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HAL à G-SCOP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96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368" y="188640"/>
            <a:ext cx="6569956" cy="93621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  HAL à G-SCOP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47435"/>
            <a:ext cx="8527231" cy="4666343"/>
          </a:xfrm>
        </p:spPr>
        <p:txBody>
          <a:bodyPr/>
          <a:lstStyle/>
          <a:p>
            <a:pPr algn="just"/>
            <a:endParaRPr lang="fr-FR" sz="1800" dirty="0" smtClean="0"/>
          </a:p>
          <a:p>
            <a:pPr algn="just"/>
            <a:r>
              <a:rPr lang="fr-FR" sz="2000" dirty="0" smtClean="0"/>
              <a:t>2010 : arrivée de Marie-Jo qui se voit confier par la direction du laboratoire le rôle de recenser l’ensemble des publications du laboratoire sur HAL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2011 : Marie-Laure prend la suite de Nadia Brauner à la fonction de responsable de la documentation scientifique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368" y="188640"/>
            <a:ext cx="6569956" cy="936218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70C0"/>
                </a:solidFill>
              </a:rPr>
              <a:t>  Création </a:t>
            </a:r>
            <a:r>
              <a:rPr lang="fr-FR" dirty="0">
                <a:solidFill>
                  <a:srgbClr val="0070C0"/>
                </a:solidFill>
              </a:rPr>
              <a:t>de la collection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47435"/>
            <a:ext cx="8527231" cy="4666343"/>
          </a:xfrm>
        </p:spPr>
        <p:txBody>
          <a:bodyPr/>
          <a:lstStyle/>
          <a:p>
            <a:pPr algn="just"/>
            <a:endParaRPr lang="fr-FR" sz="1800" dirty="0" smtClean="0"/>
          </a:p>
          <a:p>
            <a:pPr algn="just"/>
            <a:r>
              <a:rPr lang="fr-FR" sz="2000" dirty="0" smtClean="0"/>
              <a:t>Création de la structure de la collection avec </a:t>
            </a:r>
            <a:r>
              <a:rPr lang="fr-FR" sz="2000" dirty="0"/>
              <a:t>l’aide de Patricia et </a:t>
            </a:r>
            <a:r>
              <a:rPr lang="fr-FR" sz="2000" dirty="0" smtClean="0"/>
              <a:t>Lucie</a:t>
            </a:r>
            <a:endParaRPr lang="fr-FR" sz="2000" dirty="0"/>
          </a:p>
          <a:p>
            <a:pPr algn="just"/>
            <a:r>
              <a:rPr lang="fr-FR" sz="2000" dirty="0" smtClean="0"/>
              <a:t>Mise en œuvre : </a:t>
            </a:r>
          </a:p>
          <a:p>
            <a:pPr lvl="1" algn="just"/>
            <a:r>
              <a:rPr lang="fr-FR" sz="2000" dirty="0"/>
              <a:t>S</a:t>
            </a:r>
            <a:r>
              <a:rPr lang="fr-FR" sz="2000" dirty="0" smtClean="0"/>
              <a:t>tructuration de la collection par </a:t>
            </a:r>
            <a:r>
              <a:rPr lang="fr-FR" sz="2000" dirty="0"/>
              <a:t>équipes (6) ; </a:t>
            </a:r>
            <a:endParaRPr lang="fr-FR" sz="2000" dirty="0" smtClean="0"/>
          </a:p>
          <a:p>
            <a:pPr lvl="1" algn="just"/>
            <a:r>
              <a:rPr lang="fr-FR" sz="2000" dirty="0"/>
              <a:t>M</a:t>
            </a:r>
            <a:r>
              <a:rPr lang="fr-FR" sz="2000" dirty="0" smtClean="0"/>
              <a:t>ise en place de la procédure des tampons : tampons automatiques pour les équipes, tampon final manuel)</a:t>
            </a:r>
            <a:r>
              <a:rPr lang="fr-FR" sz="2000" dirty="0"/>
              <a:t> </a:t>
            </a:r>
          </a:p>
          <a:p>
            <a:pPr lvl="1" algn="just"/>
            <a:r>
              <a:rPr lang="fr-FR" sz="2000" dirty="0"/>
              <a:t>O</a:t>
            </a:r>
            <a:r>
              <a:rPr lang="fr-FR" sz="2000" dirty="0" smtClean="0"/>
              <a:t>rganisation du suivi</a:t>
            </a:r>
            <a:r>
              <a:rPr lang="fr-FR" sz="2000" dirty="0"/>
              <a:t> 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endParaRPr lang="fr-FR" dirty="0" smtClean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36498"/>
              </p:ext>
            </p:extLst>
          </p:nvPr>
        </p:nvGraphicFramePr>
        <p:xfrm>
          <a:off x="395291" y="4354139"/>
          <a:ext cx="8599484" cy="1812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8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72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58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72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803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772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3710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G-SCOP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74240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9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G-SCOP_CC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G-SCOP_CPP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G-SCOP_SIREP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G-SCOP_OC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G-SCOP_ROSP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G-SCOP_GCSP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6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415845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415847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415846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415848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415825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415849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8" name="Connecteur droit avec flèche 17"/>
          <p:cNvCxnSpPr/>
          <p:nvPr/>
        </p:nvCxnSpPr>
        <p:spPr>
          <a:xfrm>
            <a:off x="5046325" y="4730262"/>
            <a:ext cx="3200860" cy="806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963552" y="4818185"/>
            <a:ext cx="3450186" cy="71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892289" y="4818185"/>
            <a:ext cx="1807449" cy="67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521844" y="4804807"/>
            <a:ext cx="2082581" cy="89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3785339" y="4872629"/>
            <a:ext cx="847229" cy="71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712492" y="4872629"/>
            <a:ext cx="597352" cy="72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Notre tandem fonctionne très bien, sans doute par le fait des 2 positions et des 2 regards différents sur les </a:t>
            </a:r>
            <a:r>
              <a:rPr lang="fr-FR" sz="2000" dirty="0" smtClean="0"/>
              <a:t>publications</a:t>
            </a:r>
          </a:p>
          <a:p>
            <a:endParaRPr lang="fr-FR" sz="2000" dirty="0"/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 smtClean="0"/>
              <a:t>Et n’oublions pas le service informatique </a:t>
            </a:r>
          </a:p>
          <a:p>
            <a:pPr lvl="1" algn="just"/>
            <a:r>
              <a:rPr lang="fr-FR" sz="2000" dirty="0" smtClean="0"/>
              <a:t>déjà très occupé</a:t>
            </a:r>
          </a:p>
          <a:p>
            <a:pPr lvl="1" algn="just"/>
            <a:r>
              <a:rPr lang="fr-FR" sz="2000" dirty="0" smtClean="0"/>
              <a:t>Aide (ponctuelle) très précieuse et très réactive</a:t>
            </a:r>
          </a:p>
          <a:p>
            <a:pPr lvl="1" algn="just"/>
            <a:endParaRPr lang="fr-FR" sz="2000" dirty="0"/>
          </a:p>
          <a:p>
            <a:pPr algn="just"/>
            <a:r>
              <a:rPr lang="fr-FR" sz="2000" dirty="0" smtClean="0"/>
              <a:t>Le rôle politique de la direction du laboratoire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   Fonctionnement</a:t>
            </a:r>
            <a:r>
              <a:rPr lang="fr-FR" b="1" dirty="0"/>
              <a:t> 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 descr="Illustration gratuite: Émoticône, &lt;strong&gt;Emoji, Sourire&lt;/strong&gt;, Visag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82262"/>
            <a:ext cx="10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des rôles, </a:t>
            </a:r>
            <a:br>
              <a:rPr lang="fr-FR" dirty="0" smtClean="0"/>
            </a:br>
            <a:r>
              <a:rPr lang="fr-FR" dirty="0" smtClean="0"/>
              <a:t>Rayon d’action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0338" y="984057"/>
            <a:ext cx="4427050" cy="639762"/>
          </a:xfrm>
        </p:spPr>
        <p:txBody>
          <a:bodyPr/>
          <a:lstStyle/>
          <a:p>
            <a:r>
              <a:rPr lang="fr-FR" sz="2000" dirty="0" smtClean="0"/>
              <a:t>Marie-Laure : Professeur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0338" y="1720521"/>
            <a:ext cx="4117487" cy="3671066"/>
          </a:xfrm>
        </p:spPr>
        <p:txBody>
          <a:bodyPr/>
          <a:lstStyle/>
          <a:p>
            <a:r>
              <a:rPr lang="fr-FR" sz="2000" dirty="0" smtClean="0"/>
              <a:t>Choix stratégiques (Métadonnées…)</a:t>
            </a:r>
          </a:p>
          <a:p>
            <a:r>
              <a:rPr lang="fr-FR" sz="2000" dirty="0" smtClean="0"/>
              <a:t>Connaissances des attentes et contraintes des </a:t>
            </a:r>
            <a:r>
              <a:rPr lang="fr-FR" sz="2000" dirty="0" err="1" smtClean="0"/>
              <a:t>publiants</a:t>
            </a:r>
            <a:r>
              <a:rPr lang="fr-FR" sz="2000" dirty="0" smtClean="0"/>
              <a:t> (Classement des publications, </a:t>
            </a:r>
            <a:r>
              <a:rPr lang="fr-FR" sz="2000" dirty="0"/>
              <a:t>D</a:t>
            </a:r>
            <a:r>
              <a:rPr lang="fr-FR" sz="2000" dirty="0" smtClean="0"/>
              <a:t>ossiers de promotion…)</a:t>
            </a:r>
          </a:p>
          <a:p>
            <a:r>
              <a:rPr lang="fr-FR" sz="2000" dirty="0" smtClean="0"/>
              <a:t>Justification, argumentation, légitimité vis à vis des </a:t>
            </a:r>
            <a:r>
              <a:rPr lang="fr-FR" sz="2000" dirty="0"/>
              <a:t>exigences </a:t>
            </a:r>
            <a:r>
              <a:rPr lang="fr-FR" sz="2000" dirty="0" smtClean="0"/>
              <a:t>aux collègues</a:t>
            </a:r>
          </a:p>
          <a:p>
            <a:r>
              <a:rPr lang="fr-FR" sz="2000" dirty="0" smtClean="0"/>
              <a:t>Vérifications finales (HCERS par exemple)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45025" y="1001635"/>
            <a:ext cx="4041775" cy="639762"/>
          </a:xfrm>
        </p:spPr>
        <p:txBody>
          <a:bodyPr/>
          <a:lstStyle/>
          <a:p>
            <a:r>
              <a:rPr lang="fr-FR" sz="2000" dirty="0" smtClean="0"/>
              <a:t>Marie-Jo : administrative</a:t>
            </a:r>
            <a:endParaRPr lang="fr-FR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026877" y="1553465"/>
            <a:ext cx="5117123" cy="3671066"/>
          </a:xfrm>
        </p:spPr>
        <p:txBody>
          <a:bodyPr/>
          <a:lstStyle/>
          <a:p>
            <a:r>
              <a:rPr lang="fr-FR" sz="2000" dirty="0" smtClean="0"/>
              <a:t>Toute la réalisation au jour le jour</a:t>
            </a:r>
          </a:p>
          <a:p>
            <a:pPr lvl="1"/>
            <a:r>
              <a:rPr lang="fr-FR" dirty="0" smtClean="0"/>
              <a:t>Aide pour les saisies</a:t>
            </a:r>
          </a:p>
          <a:p>
            <a:pPr lvl="1"/>
            <a:r>
              <a:rPr lang="fr-FR" dirty="0" smtClean="0"/>
              <a:t>Tamponnage, vérification, aide à la correction </a:t>
            </a:r>
          </a:p>
          <a:p>
            <a:r>
              <a:rPr lang="fr-FR" sz="2000" dirty="0" smtClean="0"/>
              <a:t>Mise en place de formations réalisées par Patricia, Lucie</a:t>
            </a:r>
          </a:p>
          <a:p>
            <a:r>
              <a:rPr lang="fr-FR" sz="2000" dirty="0" smtClean="0"/>
              <a:t>Extractions pour les rapports</a:t>
            </a:r>
          </a:p>
          <a:p>
            <a:r>
              <a:rPr lang="fr-FR" sz="2000" dirty="0" smtClean="0"/>
              <a:t>Suivi et mise en forme des indicateurs</a:t>
            </a:r>
          </a:p>
          <a:p>
            <a:r>
              <a:rPr lang="fr-FR" sz="2000" dirty="0" smtClean="0"/>
              <a:t>Motivation, incitation au jour le jour</a:t>
            </a:r>
          </a:p>
          <a:p>
            <a:r>
              <a:rPr lang="fr-FR" sz="2000" dirty="0" smtClean="0"/>
              <a:t>Proposition et réalisation de valorisation (CV…)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093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197373"/>
            <a:ext cx="8527231" cy="519213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Volontaires et dans un processus d’amélioration continue </a:t>
            </a:r>
          </a:p>
          <a:p>
            <a:pPr marL="0" indent="0">
              <a:buNone/>
            </a:pPr>
            <a:r>
              <a:rPr lang="fr-FR" sz="1800" dirty="0" smtClean="0"/>
              <a:t> </a:t>
            </a:r>
            <a:r>
              <a:rPr lang="fr-FR" sz="1800" dirty="0"/>
              <a:t>N</a:t>
            </a:r>
            <a:r>
              <a:rPr lang="fr-FR" sz="1800" dirty="0" smtClean="0"/>
              <a:t>ous profitons de collaborations précieuses (indispensables) :</a:t>
            </a:r>
          </a:p>
          <a:p>
            <a:pPr marL="0" indent="0">
              <a:buNone/>
            </a:pPr>
            <a:endParaRPr lang="fr-FR" sz="1800" dirty="0" smtClean="0"/>
          </a:p>
          <a:p>
            <a:pPr algn="just"/>
            <a:r>
              <a:rPr lang="fr-FR" sz="2000" dirty="0" smtClean="0"/>
              <a:t>Expérimentation </a:t>
            </a:r>
            <a:r>
              <a:rPr lang="fr-FR" sz="2000" dirty="0"/>
              <a:t>d</a:t>
            </a:r>
            <a:r>
              <a:rPr lang="fr-FR" sz="2000" b="1" dirty="0"/>
              <a:t>’</a:t>
            </a:r>
            <a:r>
              <a:rPr lang="fr-FR" sz="2000" b="1" dirty="0" err="1"/>
              <a:t>OCdHAL</a:t>
            </a:r>
            <a:r>
              <a:rPr lang="fr-FR" sz="2000" dirty="0"/>
              <a:t> créé par GIPSA-</a:t>
            </a:r>
            <a:r>
              <a:rPr lang="fr-FR" sz="2000" dirty="0" err="1"/>
              <a:t>lab</a:t>
            </a:r>
            <a:r>
              <a:rPr lang="fr-FR" sz="2000" dirty="0"/>
              <a:t> (Patricia REYNIER et </a:t>
            </a:r>
            <a:r>
              <a:rPr lang="fr-FR" sz="2000"/>
              <a:t>Pascal </a:t>
            </a:r>
            <a:r>
              <a:rPr lang="fr-FR" sz="2000" smtClean="0"/>
              <a:t>BELLEMAIN</a:t>
            </a:r>
            <a:r>
              <a:rPr lang="fr-FR" sz="2000" dirty="0"/>
              <a:t>) </a:t>
            </a:r>
            <a:endParaRPr lang="fr-FR" sz="2000" dirty="0" smtClean="0"/>
          </a:p>
          <a:p>
            <a:pPr lvl="1" algn="just"/>
            <a:r>
              <a:rPr lang="fr-FR" sz="2000" dirty="0"/>
              <a:t>S</a:t>
            </a:r>
            <a:r>
              <a:rPr lang="fr-FR" sz="2000" dirty="0" smtClean="0"/>
              <a:t>implicité </a:t>
            </a:r>
          </a:p>
          <a:p>
            <a:pPr lvl="1" algn="just"/>
            <a:r>
              <a:rPr lang="fr-FR" sz="2000" dirty="0" smtClean="0"/>
              <a:t>Aide dans </a:t>
            </a:r>
            <a:r>
              <a:rPr lang="fr-FR" sz="2000" dirty="0"/>
              <a:t>la gestion des incohérences sur les métadonnées, les </a:t>
            </a:r>
            <a:r>
              <a:rPr lang="fr-FR" sz="2000" dirty="0" smtClean="0"/>
              <a:t>doublons, </a:t>
            </a:r>
          </a:p>
          <a:p>
            <a:pPr lvl="1" algn="just"/>
            <a:r>
              <a:rPr lang="fr-FR" sz="2000" dirty="0" smtClean="0"/>
              <a:t>Panel de tris : </a:t>
            </a:r>
            <a:r>
              <a:rPr lang="fr-FR" sz="2000" dirty="0"/>
              <a:t>par types de </a:t>
            </a:r>
            <a:r>
              <a:rPr lang="fr-FR" sz="2000" dirty="0" smtClean="0"/>
              <a:t>publication, par date</a:t>
            </a:r>
            <a:r>
              <a:rPr lang="fr-FR" sz="2000" dirty="0"/>
              <a:t>, </a:t>
            </a:r>
            <a:r>
              <a:rPr lang="fr-FR" sz="2000" dirty="0" smtClean="0"/>
              <a:t>par auteur</a:t>
            </a:r>
            <a:r>
              <a:rPr lang="fr-FR" sz="2000" dirty="0"/>
              <a:t>, </a:t>
            </a:r>
            <a:r>
              <a:rPr lang="fr-FR" sz="2000" dirty="0" smtClean="0"/>
              <a:t>par  journaux….</a:t>
            </a:r>
          </a:p>
          <a:p>
            <a:pPr marL="0" indent="0" algn="just">
              <a:buNone/>
            </a:pPr>
            <a:endParaRPr lang="fr-FR" sz="1800" dirty="0"/>
          </a:p>
          <a:p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fr-FR" dirty="0" smtClean="0"/>
              <a:t>Interactions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 descr="Image vectorielle gratuite: Émoticône, Smiley, Smiley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06" y="1159059"/>
            <a:ext cx="689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/>
              <a:t>Avec le support de HAL UGA</a:t>
            </a:r>
          </a:p>
          <a:p>
            <a:pPr lvl="1" algn="just"/>
            <a:r>
              <a:rPr lang="fr-FR" dirty="0" smtClean="0"/>
              <a:t>Aide aux corrections pour l’intégrité de la base</a:t>
            </a:r>
          </a:p>
          <a:p>
            <a:pPr lvl="1" algn="just"/>
            <a:r>
              <a:rPr lang="fr-FR" dirty="0" smtClean="0"/>
              <a:t>Organisation d’informations et de formations sur les saisies, les aspects droits d’auteurs</a:t>
            </a:r>
          </a:p>
          <a:p>
            <a:pPr marL="457200" lvl="1" indent="0" algn="just">
              <a:buNone/>
            </a:pPr>
            <a:endParaRPr lang="fr-FR" dirty="0" smtClean="0"/>
          </a:p>
          <a:p>
            <a:pPr lvl="1" algn="just"/>
            <a:r>
              <a:rPr lang="fr-FR" dirty="0" smtClean="0"/>
              <a:t>Support indispensable</a:t>
            </a:r>
          </a:p>
          <a:p>
            <a:pPr lvl="2" algn="just"/>
            <a:r>
              <a:rPr lang="fr-FR" dirty="0" smtClean="0"/>
              <a:t>Proximité, Disponibilité, Réactivité</a:t>
            </a:r>
          </a:p>
          <a:p>
            <a:pPr lvl="2" algn="just"/>
            <a:r>
              <a:rPr lang="fr-FR" dirty="0" smtClean="0"/>
              <a:t>Compétences, conseils</a:t>
            </a:r>
          </a:p>
          <a:p>
            <a:pPr marL="457200" lvl="1" indent="0" algn="just">
              <a:buNone/>
            </a:pPr>
            <a:r>
              <a:rPr lang="fr-FR" dirty="0" smtClean="0"/>
              <a:t>Un échange téléphonique permet de résoudre efficacement de nombreux problèmes</a:t>
            </a:r>
          </a:p>
          <a:p>
            <a:pPr algn="just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Interactions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193431" y="5688623"/>
            <a:ext cx="808893" cy="36048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6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1800" b="1" dirty="0"/>
              <a:t>Avec le </a:t>
            </a:r>
            <a:r>
              <a:rPr lang="fr-FR" sz="1800" b="1" dirty="0" smtClean="0"/>
              <a:t>CCSD</a:t>
            </a:r>
          </a:p>
          <a:p>
            <a:pPr lvl="1" algn="just"/>
            <a:r>
              <a:rPr lang="fr-FR" sz="2000" dirty="0"/>
              <a:t>P</a:t>
            </a:r>
            <a:r>
              <a:rPr lang="fr-FR" sz="2000" dirty="0" smtClean="0"/>
              <a:t>resque exclusivement par mail </a:t>
            </a:r>
          </a:p>
          <a:p>
            <a:pPr lvl="1" algn="just"/>
            <a:r>
              <a:rPr lang="fr-FR" sz="2000" dirty="0" smtClean="0"/>
              <a:t>Très bonne réactivité</a:t>
            </a:r>
          </a:p>
          <a:p>
            <a:pPr lvl="1" algn="just"/>
            <a:r>
              <a:rPr lang="fr-FR" sz="2000" dirty="0" smtClean="0"/>
              <a:t>Questions ponctuelles : demandes de fusion, incohérence de l’outil </a:t>
            </a:r>
          </a:p>
          <a:p>
            <a:pPr marL="457200" lvl="1" indent="0" algn="just">
              <a:buNone/>
            </a:pPr>
            <a:r>
              <a:rPr lang="fr-FR" sz="2000" dirty="0" smtClean="0"/>
              <a:t> 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52638" y="278210"/>
            <a:ext cx="6875686" cy="810361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Titre 2"/>
          <p:cNvSpPr txBox="1">
            <a:spLocks/>
          </p:cNvSpPr>
          <p:nvPr/>
        </p:nvSpPr>
        <p:spPr bwMode="auto">
          <a:xfrm>
            <a:off x="2052638" y="278210"/>
            <a:ext cx="6875686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3200">
                <a:solidFill>
                  <a:srgbClr val="157CA1"/>
                </a:solidFill>
                <a:latin typeface="+mj-lt"/>
                <a:ea typeface="+mj-ea"/>
                <a:cs typeface="+mj-cs"/>
              </a:defRPr>
            </a:lvl1pPr>
            <a:lvl2pPr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2pPr>
            <a:lvl3pPr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3pPr>
            <a:lvl4pPr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4pPr>
            <a:lvl5pPr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5pPr>
            <a:lvl6pPr marL="457200"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6pPr>
            <a:lvl7pPr marL="914400"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7pPr>
            <a:lvl8pPr marL="1371600"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8pPr>
            <a:lvl9pPr marL="1828800" algn="r" defTabSz="449263" rtl="0" eaLnBrk="1" fontAlgn="base" hangingPunct="1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charset="0"/>
              <a:defRPr sz="4000">
                <a:solidFill>
                  <a:srgbClr val="007ECB"/>
                </a:solidFill>
                <a:latin typeface="Arial" charset="0"/>
              </a:defRPr>
            </a:lvl9pPr>
          </a:lstStyle>
          <a:p>
            <a:r>
              <a:rPr lang="fr-FR" b="1" kern="0" dirty="0" smtClean="0"/>
              <a:t>Interactions 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139816037"/>
      </p:ext>
    </p:extLst>
  </p:cSld>
  <p:clrMapOvr>
    <a:masterClrMapping/>
  </p:clrMapOvr>
</p:sld>
</file>

<file path=ppt/theme/theme1.xml><?xml version="1.0" encoding="utf-8"?>
<a:theme xmlns:a="http://schemas.openxmlformats.org/drawingml/2006/main" name="Mod-10.03-Modele_slide_G-Scop-1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602</Words>
  <Application>Microsoft Office PowerPoint</Application>
  <PresentationFormat>Affichage à l'écran (4:3)</PresentationFormat>
  <Paragraphs>120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DejaVu Serif</vt:lpstr>
      <vt:lpstr>StarSymbol</vt:lpstr>
      <vt:lpstr>Times New Roman</vt:lpstr>
      <vt:lpstr>Mod-10.03-Modele_slide_G-Scop-1</vt:lpstr>
      <vt:lpstr>Retour d’expérience Laboratoire G-SCOP</vt:lpstr>
      <vt:lpstr>HAL à G-SCOP</vt:lpstr>
      <vt:lpstr>  HAL à G-SCOP</vt:lpstr>
      <vt:lpstr>  Création de la collection</vt:lpstr>
      <vt:lpstr>     Fonctionnement :  </vt:lpstr>
      <vt:lpstr>Répartition des rôles,  Rayon d’action</vt:lpstr>
      <vt:lpstr>     Interactions  </vt:lpstr>
      <vt:lpstr>Interactions </vt:lpstr>
      <vt:lpstr>  </vt:lpstr>
      <vt:lpstr>Interactions</vt:lpstr>
      <vt:lpstr>  Principale difficulté</vt:lpstr>
      <vt:lpstr>  Suivi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Fadila Messaoud-Djebara</dc:creator>
  <cp:lastModifiedBy>PERRUET Marie-Josephe (perruetm)</cp:lastModifiedBy>
  <cp:revision>70</cp:revision>
  <dcterms:created xsi:type="dcterms:W3CDTF">2013-06-27T14:12:08Z</dcterms:created>
  <dcterms:modified xsi:type="dcterms:W3CDTF">2018-06-19T05:03:41Z</dcterms:modified>
</cp:coreProperties>
</file>